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9391CE-6157-4CA8-B8B8-05621B12AA8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331029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391CE-6157-4CA8-B8B8-05621B12AA8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26325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391CE-6157-4CA8-B8B8-05621B12AA8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1304058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9391CE-6157-4CA8-B8B8-05621B12AA8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204901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9391CE-6157-4CA8-B8B8-05621B12AA82}" type="datetimeFigureOut">
              <a:rPr lang="en-US" smtClean="0"/>
              <a:t>12/13/2020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4151135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9391CE-6157-4CA8-B8B8-05621B12AA82}"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43320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9391CE-6157-4CA8-B8B8-05621B12AA82}" type="datetimeFigureOut">
              <a:rPr lang="en-US" smtClean="0"/>
              <a:t>12/13/2020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8941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9391CE-6157-4CA8-B8B8-05621B12AA82}" type="datetimeFigureOut">
              <a:rPr lang="en-US" smtClean="0"/>
              <a:t>12/13/2020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88293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391CE-6157-4CA8-B8B8-05621B12AA82}" type="datetimeFigureOut">
              <a:rPr lang="en-US" smtClean="0"/>
              <a:t>12/13/2020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273827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391CE-6157-4CA8-B8B8-05621B12AA82}"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197751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391CE-6157-4CA8-B8B8-05621B12AA82}" type="datetimeFigureOut">
              <a:rPr lang="en-US" smtClean="0"/>
              <a:t>12/13/2020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99F49-F25C-4341-B4B8-6F40459E3D21}" type="slidenum">
              <a:rPr lang="en-US" smtClean="0"/>
              <a:t>‹#›</a:t>
            </a:fld>
            <a:endParaRPr lang="en-US"/>
          </a:p>
        </p:txBody>
      </p:sp>
    </p:spTree>
    <p:extLst>
      <p:ext uri="{BB962C8B-B14F-4D97-AF65-F5344CB8AC3E}">
        <p14:creationId xmlns:p14="http://schemas.microsoft.com/office/powerpoint/2010/main" val="415229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391CE-6157-4CA8-B8B8-05621B12AA82}" type="datetimeFigureOut">
              <a:rPr lang="en-US" smtClean="0"/>
              <a:t>12/13/2020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99F49-F25C-4341-B4B8-6F40459E3D21}" type="slidenum">
              <a:rPr lang="en-US" smtClean="0"/>
              <a:t>‹#›</a:t>
            </a:fld>
            <a:endParaRPr lang="en-US"/>
          </a:p>
        </p:txBody>
      </p:sp>
    </p:spTree>
    <p:extLst>
      <p:ext uri="{BB962C8B-B14F-4D97-AF65-F5344CB8AC3E}">
        <p14:creationId xmlns:p14="http://schemas.microsoft.com/office/powerpoint/2010/main" val="3564756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Graphics_2_</a:t>
            </a:r>
            <a:endParaRPr lang="en-US" dirty="0"/>
          </a:p>
        </p:txBody>
      </p:sp>
      <p:sp>
        <p:nvSpPr>
          <p:cNvPr id="3" name="Subtitle 2"/>
          <p:cNvSpPr>
            <a:spLocks noGrp="1"/>
          </p:cNvSpPr>
          <p:nvPr>
            <p:ph type="subTitle" idx="1"/>
          </p:nvPr>
        </p:nvSpPr>
        <p:spPr/>
        <p:txBody>
          <a:bodyPr/>
          <a:lstStyle/>
          <a:p>
            <a:r>
              <a:rPr lang="en-US" dirty="0" smtClean="0"/>
              <a:t>Iman </a:t>
            </a:r>
            <a:r>
              <a:rPr lang="en-US" dirty="0" err="1" smtClean="0"/>
              <a:t>Qays</a:t>
            </a:r>
            <a:r>
              <a:rPr lang="en-US" dirty="0" smtClean="0"/>
              <a:t> </a:t>
            </a:r>
            <a:r>
              <a:rPr lang="en-US" dirty="0" err="1" smtClean="0"/>
              <a:t>Abduljaleel</a:t>
            </a:r>
            <a:endParaRPr lang="en-US" dirty="0"/>
          </a:p>
        </p:txBody>
      </p:sp>
    </p:spTree>
    <p:extLst>
      <p:ext uri="{BB962C8B-B14F-4D97-AF65-F5344CB8AC3E}">
        <p14:creationId xmlns:p14="http://schemas.microsoft.com/office/powerpoint/2010/main" val="213501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Graphics Systems and Model </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Elements of Pictures: </a:t>
            </a:r>
            <a:endParaRPr lang="en-US" dirty="0" smtClean="0"/>
          </a:p>
          <a:p>
            <a:pPr marL="0" indent="0" algn="just">
              <a:buNone/>
            </a:pPr>
            <a:r>
              <a:rPr lang="en-US" dirty="0" smtClean="0"/>
              <a:t>1. </a:t>
            </a:r>
            <a:r>
              <a:rPr lang="en-US" dirty="0"/>
              <a:t>Polylines: A polyline (or </a:t>
            </a:r>
            <a:r>
              <a:rPr lang="en-US" dirty="0">
                <a:solidFill>
                  <a:srgbClr val="FF0000"/>
                </a:solidFill>
              </a:rPr>
              <a:t>more properly a polygonal curve is a finite sequence of line segments joined end to </a:t>
            </a:r>
            <a:r>
              <a:rPr lang="en-US" dirty="0" smtClean="0">
                <a:solidFill>
                  <a:srgbClr val="FF0000"/>
                </a:solidFill>
              </a:rPr>
              <a:t>end</a:t>
            </a:r>
            <a:r>
              <a:rPr lang="en-US" dirty="0" smtClean="0"/>
              <a:t>). </a:t>
            </a:r>
            <a:r>
              <a:rPr lang="en-US" dirty="0"/>
              <a:t>These line segments are called </a:t>
            </a:r>
            <a:r>
              <a:rPr lang="en-US" dirty="0">
                <a:solidFill>
                  <a:srgbClr val="FF0000"/>
                </a:solidFill>
              </a:rPr>
              <a:t>edges</a:t>
            </a:r>
            <a:r>
              <a:rPr lang="en-US" dirty="0"/>
              <a:t>, and the endpoints of the line segments are called </a:t>
            </a:r>
            <a:r>
              <a:rPr lang="en-US" dirty="0">
                <a:solidFill>
                  <a:srgbClr val="FF0000"/>
                </a:solidFill>
              </a:rPr>
              <a:t>vertices</a:t>
            </a:r>
            <a:r>
              <a:rPr lang="en-US" dirty="0"/>
              <a:t>. A single line segment is a special case. (An infinite line, which stretches to infinity on both sides, is not usually considered to be a polyline.) A polyline </a:t>
            </a:r>
            <a:r>
              <a:rPr lang="en-US" dirty="0">
                <a:solidFill>
                  <a:srgbClr val="FF0000"/>
                </a:solidFill>
              </a:rPr>
              <a:t>is closed if it ends where it starts</a:t>
            </a:r>
            <a:r>
              <a:rPr lang="en-US" dirty="0"/>
              <a:t>. It is </a:t>
            </a:r>
            <a:r>
              <a:rPr lang="en-US" dirty="0">
                <a:solidFill>
                  <a:schemeClr val="accent1">
                    <a:lumMod val="75000"/>
                  </a:schemeClr>
                </a:solidFill>
              </a:rPr>
              <a:t>simple if it does not self-intersect</a:t>
            </a:r>
            <a:r>
              <a:rPr lang="en-US" dirty="0"/>
              <a:t>. Self-intersections include such things as two edge crossing one another, a vertex intersecting in the interior of an edge, or more than two edges sharing a common vertex. A simple, closed polyline is also called a simple polygon. </a:t>
            </a:r>
            <a:r>
              <a:rPr lang="en-US" dirty="0">
                <a:solidFill>
                  <a:srgbClr val="FF0000"/>
                </a:solidFill>
              </a:rPr>
              <a:t>If all its internal angle are at most 180◦, then it is a convex polygon</a:t>
            </a:r>
            <a:r>
              <a:rPr lang="en-US" dirty="0"/>
              <a:t>. A polyline in the plane can be represented simply as a sequence of the (x, y) coordinates of its vertices. This is sufficient to encode the geometry of a polyline. In contrast, </a:t>
            </a:r>
            <a:r>
              <a:rPr lang="en-US" dirty="0">
                <a:solidFill>
                  <a:srgbClr val="FF0000"/>
                </a:solidFill>
              </a:rPr>
              <a:t>the way in which the polyline is rendered is determined by a set of properties call </a:t>
            </a:r>
            <a:r>
              <a:rPr lang="en-US" dirty="0">
                <a:solidFill>
                  <a:schemeClr val="accent1">
                    <a:lumMod val="75000"/>
                  </a:schemeClr>
                </a:solidFill>
              </a:rPr>
              <a:t>graphical attributes</a:t>
            </a:r>
            <a:r>
              <a:rPr lang="en-US" dirty="0"/>
              <a:t>. These include elements such as </a:t>
            </a:r>
            <a:r>
              <a:rPr lang="en-US" dirty="0">
                <a:solidFill>
                  <a:schemeClr val="accent1">
                    <a:lumMod val="75000"/>
                  </a:schemeClr>
                </a:solidFill>
              </a:rPr>
              <a:t>color, line width, and line style (solid, dotted, dashed), how consecutive segments are joined (rounded, mitered or beveled; see the book for further explanation). </a:t>
            </a:r>
            <a:endParaRPr lang="en-US" dirty="0">
              <a:solidFill>
                <a:schemeClr val="accent1">
                  <a:lumMod val="75000"/>
                </a:schemeClr>
              </a:solidFill>
            </a:endParaRPr>
          </a:p>
        </p:txBody>
      </p:sp>
    </p:spTree>
    <p:extLst>
      <p:ext uri="{BB962C8B-B14F-4D97-AF65-F5344CB8AC3E}">
        <p14:creationId xmlns:p14="http://schemas.microsoft.com/office/powerpoint/2010/main" val="1948089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3123553" y="784187"/>
            <a:ext cx="6192941" cy="3278854"/>
          </a:xfrm>
          <a:prstGeom prst="rect">
            <a:avLst/>
          </a:prstGeom>
        </p:spPr>
      </p:pic>
    </p:spTree>
    <p:extLst>
      <p:ext uri="{BB962C8B-B14F-4D97-AF65-F5344CB8AC3E}">
        <p14:creationId xmlns:p14="http://schemas.microsoft.com/office/powerpoint/2010/main" val="505355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Graphics Systems and Model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2- </a:t>
            </a:r>
            <a:r>
              <a:rPr lang="en-US" dirty="0"/>
              <a:t>Filled regions: </a:t>
            </a:r>
            <a:r>
              <a:rPr lang="en-US" dirty="0">
                <a:solidFill>
                  <a:srgbClr val="00B050"/>
                </a:solidFill>
              </a:rPr>
              <a:t>Any simple, closed polyline in the plane defines a region consisting of an inside and outside. (This is a typical example of an utterly obvious fact from topology that is notoriously hard to prove. It is called the Jordan Curve Theorem.)</a:t>
            </a:r>
            <a:r>
              <a:rPr lang="en-US" dirty="0"/>
              <a:t> We can fill any such region with a color or repeating pattern. In some instances the bounding polyline itself is also drawn and others the polyline is not drawn. </a:t>
            </a:r>
          </a:p>
          <a:p>
            <a:pPr algn="just"/>
            <a:r>
              <a:rPr lang="en-US" dirty="0">
                <a:solidFill>
                  <a:schemeClr val="accent2">
                    <a:lumMod val="75000"/>
                  </a:schemeClr>
                </a:solidFill>
              </a:rPr>
              <a:t>A polyline with embedded “holes” also naturally defines a region that can be filled. In fact this can be generalized by nesting holes within holes (alternating color with the background color). </a:t>
            </a:r>
            <a:r>
              <a:rPr lang="en-US" dirty="0"/>
              <a:t>Even if a polyline is not simple, it is possible to generalize the notion of interior. Given any point, shoot a ray to infinity. If it crosses the boundary an odd number of times it is colored. If it crosses an even number of times, then it is given the background color. </a:t>
            </a:r>
            <a:endParaRPr lang="en-US" dirty="0"/>
          </a:p>
        </p:txBody>
      </p:sp>
    </p:spTree>
    <p:extLst>
      <p:ext uri="{BB962C8B-B14F-4D97-AF65-F5344CB8AC3E}">
        <p14:creationId xmlns:p14="http://schemas.microsoft.com/office/powerpoint/2010/main" val="1617533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59951" y="808315"/>
            <a:ext cx="10733290" cy="4005224"/>
          </a:xfrm>
          <a:prstGeom prst="rect">
            <a:avLst/>
          </a:prstGeom>
        </p:spPr>
      </p:pic>
    </p:spTree>
    <p:extLst>
      <p:ext uri="{BB962C8B-B14F-4D97-AF65-F5344CB8AC3E}">
        <p14:creationId xmlns:p14="http://schemas.microsoft.com/office/powerpoint/2010/main" val="1915127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Graphics Systems and Model </a:t>
            </a:r>
            <a:endParaRPr lang="en-US" dirty="0"/>
          </a:p>
        </p:txBody>
      </p:sp>
      <p:sp>
        <p:nvSpPr>
          <p:cNvPr id="3" name="Content Placeholder 2"/>
          <p:cNvSpPr>
            <a:spLocks noGrp="1"/>
          </p:cNvSpPr>
          <p:nvPr>
            <p:ph idx="1"/>
          </p:nvPr>
        </p:nvSpPr>
        <p:spPr/>
        <p:txBody>
          <a:bodyPr>
            <a:normAutofit/>
          </a:bodyPr>
          <a:lstStyle/>
          <a:p>
            <a:pPr algn="just"/>
            <a:r>
              <a:rPr lang="en-US" dirty="0" smtClean="0"/>
              <a:t>3- </a:t>
            </a:r>
            <a:r>
              <a:rPr lang="en-US" dirty="0"/>
              <a:t>Text: Although we do not normally think of text as a graphical output, it occurs frequently within graphical images such as engineering diagrams. Text can be thought of as a sequence of characters in some font. As with polylines there are numerous attributes which affect how the text appears. This includes the font’s face (Times-Roman, Helvetica, Courier, for example), its weight (normal, bold, light), its style or slant (normal, italic, oblique, for example), its size, which is usually measured in points, a printer’s unit of measure equal to 1/72-inch), and its color. </a:t>
            </a:r>
            <a:endParaRPr lang="en-US" dirty="0"/>
          </a:p>
        </p:txBody>
      </p:sp>
    </p:spTree>
    <p:extLst>
      <p:ext uri="{BB962C8B-B14F-4D97-AF65-F5344CB8AC3E}">
        <p14:creationId xmlns:p14="http://schemas.microsoft.com/office/powerpoint/2010/main" val="2404504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62283" y="1151034"/>
            <a:ext cx="9277460" cy="3300195"/>
          </a:xfrm>
          <a:prstGeom prst="rect">
            <a:avLst/>
          </a:prstGeom>
        </p:spPr>
      </p:pic>
    </p:spTree>
    <p:extLst>
      <p:ext uri="{BB962C8B-B14F-4D97-AF65-F5344CB8AC3E}">
        <p14:creationId xmlns:p14="http://schemas.microsoft.com/office/powerpoint/2010/main" val="2334368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565</Words>
  <Application>Microsoft Office PowerPoint</Application>
  <PresentationFormat>Widescreen</PresentationFormat>
  <Paragraphs>10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Computer Graphics_2_</vt:lpstr>
      <vt:lpstr>Graphics Systems and Model </vt:lpstr>
      <vt:lpstr>PowerPoint Presentation</vt:lpstr>
      <vt:lpstr>Graphics Systems and Model </vt:lpstr>
      <vt:lpstr>PowerPoint Presentation</vt:lpstr>
      <vt:lpstr>Graphics Systems and Model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Graphics_2_</dc:title>
  <dc:creator>MSI-PC</dc:creator>
  <cp:lastModifiedBy>MSI-PC</cp:lastModifiedBy>
  <cp:revision>14</cp:revision>
  <dcterms:created xsi:type="dcterms:W3CDTF">2020-12-10T13:45:17Z</dcterms:created>
  <dcterms:modified xsi:type="dcterms:W3CDTF">2020-12-13T07:49:36Z</dcterms:modified>
</cp:coreProperties>
</file>